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1C39B0E-E6F4-4ED3-8945-C1FB38A56FFE}">
  <a:tblStyle styleName="Table_0" styleId="{F1C39B0E-E6F4-4ED3-8945-C1FB38A56FFE}"/>
  <a:tblStyle styleName="Table_1" styleId="{A8F47394-BCE1-495D-8132-93359D3D8C4B}"/>
  <a:tblStyle styleName="Table_2" styleId="{A2CE106F-8952-4182-9A44-8FC560C24C43}"/>
  <a:tblStyle styleName="Table_3" styleId="{777D1C2A-3F63-4C88-BFEC-FB372FBF943D}"/>
</a:tblStyleLst>
</file>

<file path=ppt/_rels/presentation.xml.rels><?xml version="1.0" encoding="UTF-8" standalone="yes"?><Relationships xmlns="http://schemas.openxmlformats.org/package/2006/relationships"><Relationship Target="slides/slide23.xml" Type="http://schemas.openxmlformats.org/officeDocument/2006/relationships/slide" Id="rId39"/><Relationship Target="slides/slide22.xml" Type="http://schemas.openxmlformats.org/officeDocument/2006/relationships/slide" Id="rId38"/><Relationship Target="slides/slide21.xml" Type="http://schemas.openxmlformats.org/officeDocument/2006/relationships/slide" Id="rId37"/><Relationship Target="slides/slide3.xml" Type="http://schemas.openxmlformats.org/officeDocument/2006/relationships/slide" Id="rId19"/><Relationship Target="slides/slide20.xml" Type="http://schemas.openxmlformats.org/officeDocument/2006/relationships/slide" Id="rId36"/><Relationship Target="slides/slide2.xml" Type="http://schemas.openxmlformats.org/officeDocument/2006/relationships/slide" Id="rId18"/><Relationship Target="slides/slide1.xml" Type="http://schemas.openxmlformats.org/officeDocument/2006/relationships/slide" Id="rId17"/><Relationship Target="notesMasters/notesMaster1.xml" Type="http://schemas.openxmlformats.org/officeDocument/2006/relationships/notesMaster" Id="rId16"/><Relationship Target="slideMasters/slideMaster12.xml" Type="http://schemas.openxmlformats.org/officeDocument/2006/relationships/slideMaster" Id="rId15"/><Relationship Target="slideMasters/slideMaster11.xml" Type="http://schemas.openxmlformats.org/officeDocument/2006/relationships/slideMaster" Id="rId14"/><Relationship Target="slides/slide14.xml" Type="http://schemas.openxmlformats.org/officeDocument/2006/relationships/slide" Id="rId30"/><Relationship Target="slideMasters/slideMaster9.xml" Type="http://schemas.openxmlformats.org/officeDocument/2006/relationships/slideMaster" Id="rId12"/><Relationship Target="slides/slide15.xml" Type="http://schemas.openxmlformats.org/officeDocument/2006/relationships/slide" Id="rId31"/><Relationship Target="slideMasters/slideMaster10.xml" Type="http://schemas.openxmlformats.org/officeDocument/2006/relationships/slideMaster" Id="rId13"/><Relationship Target="slideMasters/slideMaster7.xml" Type="http://schemas.openxmlformats.org/officeDocument/2006/relationships/slideMaster" Id="rId10"/><Relationship Target="slideMasters/slideMaster8.xml" Type="http://schemas.openxmlformats.org/officeDocument/2006/relationships/slideMaster" Id="rId11"/><Relationship Target="slides/slide18.xml" Type="http://schemas.openxmlformats.org/officeDocument/2006/relationships/slide" Id="rId34"/><Relationship Target="slides/slide19.xml" Type="http://schemas.openxmlformats.org/officeDocument/2006/relationships/slide" Id="rId35"/><Relationship Target="slides/slide16.xml" Type="http://schemas.openxmlformats.org/officeDocument/2006/relationships/slide" Id="rId32"/><Relationship Target="slides/slide17.xml" Type="http://schemas.openxmlformats.org/officeDocument/2006/relationships/slide" Id="rId33"/><Relationship Target="slides/slide13.xml" Type="http://schemas.openxmlformats.org/officeDocument/2006/relationships/slide" Id="rId29"/><Relationship Target="slides/slide10.xml" Type="http://schemas.openxmlformats.org/officeDocument/2006/relationships/slide" Id="rId26"/><Relationship Target="slides/slide9.xml" Type="http://schemas.openxmlformats.org/officeDocument/2006/relationships/slide" Id="rId25"/><Relationship Target="slides/slide12.xml" Type="http://schemas.openxmlformats.org/officeDocument/2006/relationships/slide" Id="rId28"/><Relationship Target="slides/slide11.xml" Type="http://schemas.openxmlformats.org/officeDocument/2006/relationships/slide" Id="rId27"/><Relationship Target="presProps.xml" Type="http://schemas.openxmlformats.org/officeDocument/2006/relationships/presProps" Id="rId2"/><Relationship Target="slides/slide5.xml" Type="http://schemas.openxmlformats.org/officeDocument/2006/relationships/slide" Id="rId21"/><Relationship Target="theme/theme5.xml" Type="http://schemas.openxmlformats.org/officeDocument/2006/relationships/theme" Id="rId1"/><Relationship Target="slides/slide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7.xml" Type="http://schemas.openxmlformats.org/officeDocument/2006/relationships/slide" Id="rId23"/><Relationship Target="tableStyles.xml" Type="http://schemas.openxmlformats.org/officeDocument/2006/relationships/tableStyles" Id="rId3"/><Relationship Target="slides/slide8.xml" Type="http://schemas.openxmlformats.org/officeDocument/2006/relationships/slide" Id="rId24"/><Relationship Target="slides/slide4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4" name="Shape 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0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9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FDFD0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E4EDE4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4900550" x="914400"/>
            <a:ext cy="522288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buFont typeface="Source Sans Pro"/>
              <a:buNone/>
              <a:defRPr b="0"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5445825" x="914400"/>
            <a:ext cy="685799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600"/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y="66675" x="68308"/>
            <a:ext cy="4581524" cx="9001873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rgbClr val="424456"/>
              </a:buClr>
              <a:buFont typeface="Cambria"/>
              <a:buNone/>
              <a:defRPr strike="noStrike" u="none" b="0" cap="none" baseline="0" sz="32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cap="none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2547938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Clr>
                <a:srgbClr val="888888"/>
              </a:buClr>
              <a:buFont typeface="Libre Baskerville"/>
              <a:buNone/>
              <a:defRPr sz="2400">
                <a:solidFill>
                  <a:srgbClr val="888888"/>
                </a:solidFill>
              </a:defRPr>
            </a:lvl1pPr>
            <a:lvl2pPr rtl="0">
              <a:buClr>
                <a:srgbClr val="888888"/>
              </a:buClr>
              <a:buFont typeface="Libre Baskerville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Libre Baskerville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600200" x="914400"/>
            <a:ext cy="44958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800"/>
            </a:lvl1pPr>
            <a:lvl2pPr rtl="0">
              <a:buFont typeface="Libre Baskerville"/>
              <a:buNone/>
              <a:defRPr sz="1200"/>
            </a:lvl2pPr>
            <a:lvl3pPr rtl="0">
              <a:buFont typeface="Libre Baskerville"/>
              <a:buNone/>
              <a:defRPr sz="1000"/>
            </a:lvl3pPr>
            <a:lvl4pPr rtl="0">
              <a:buFont typeface="Libre Baskerville"/>
              <a:buNone/>
              <a:defRPr sz="900"/>
            </a:lvl4pPr>
            <a:lvl5pPr rtl="0">
              <a:buFont typeface="Libre Baskerville"/>
              <a:buNone/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y="1600200" x="2971800"/>
            <a:ext cy="4495800" cx="571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1"/></Relationships>
</file>

<file path=ppt/slideMasters/_rels/slideMaster10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11.xml.rels><?xml version="1.0" encoding="UTF-8" standalone="yes"?><Relationships xmlns="http://schemas.openxmlformats.org/package/2006/relationships"><Relationship Target="../theme/theme12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12.xml.rels><?xml version="1.0" encoding="UTF-8" standalone="yes"?><Relationships xmlns="http://schemas.openxmlformats.org/package/2006/relationships"><Relationship Target="../theme/theme10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_rels/slideMaster2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20.jpg" Type="http://schemas.openxmlformats.org/officeDocument/2006/relationships/image" Id="rId1"/><Relationship Target="../theme/theme9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slideLayouts/slideLayout3.xml" Type="http://schemas.openxmlformats.org/officeDocument/2006/relationships/slideLayout" Id="rId2"/><Relationship Target="../slideLayouts/slideLayout2.xml" Type="http://schemas.openxmlformats.org/officeDocument/2006/relationships/slideLayout" Id="rId1"/><Relationship Target="../theme/theme1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media/image35.png" Type="http://schemas.openxmlformats.org/officeDocument/2006/relationships/image" Id="rId2"/><Relationship Target="../media/image20.jpg" Type="http://schemas.openxmlformats.org/officeDocument/2006/relationships/image" Id="rId1"/><Relationship Target="../theme/theme11.xml" Type="http://schemas.openxmlformats.org/officeDocument/2006/relationships/theme" Id="rId4"/><Relationship Target="../slideLayouts/slideLayout4.xml" Type="http://schemas.openxmlformats.org/officeDocument/2006/relationships/slideLayout" Id="rId3"/></Relationships>
</file>

<file path=ppt/slideMasters/_rels/slideMaster5.xml.rels><?xml version="1.0" encoding="UTF-8" standalone="yes"?><Relationships xmlns="http://schemas.openxmlformats.org/package/2006/relationships"><Relationship Target="../theme/theme13.xml" Type="http://schemas.openxmlformats.org/officeDocument/2006/relationships/theme" Id="rId2"/><Relationship Target="../slideLayouts/slideLayout5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2"/><Relationship Target="../slideLayouts/slideLayout6.xml" Type="http://schemas.openxmlformats.org/officeDocument/2006/relationships/slideLayout" Id="rId1"/></Relationships>
</file>

<file path=ppt/slideMasters/_rels/slideMaster7.xml.rels><?xml version="1.0" encoding="UTF-8" standalone="yes"?><Relationships xmlns="http://schemas.openxmlformats.org/package/2006/relationships"><Relationship Target="../theme/theme14.xml" Type="http://schemas.openxmlformats.org/officeDocument/2006/relationships/theme" Id="rId2"/><Relationship Target="../slideLayouts/slideLayout7.xml" Type="http://schemas.openxmlformats.org/officeDocument/2006/relationships/slideLayout" Id="rId1"/></Relationships>
</file>

<file path=ppt/slideMasters/_rels/slideMaster8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8.xml" Type="http://schemas.openxmlformats.org/officeDocument/2006/relationships/slideLayout" Id="rId1"/></Relationships>
</file>

<file path=ppt/slideMasters/_rels/slideMaster9.xml.rels><?xml version="1.0" encoding="UTF-8" standalone="yes"?><Relationships xmlns="http://schemas.openxmlformats.org/package/2006/relationships"><Relationship Target="../theme/theme7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" name="Shape 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0" name="Shape 120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1" name="Shape 121"/>
          <p:cNvSpPr txBox="1"/>
          <p:nvPr/>
        </p:nvSpPr>
        <p:spPr>
          <a:xfrm rot="10800000" flipH="1">
            <a:off y="4683125" x="68261"/>
            <a:ext cy="92074" cx="900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2" name="Shape 122"/>
          <p:cNvSpPr txBox="1"/>
          <p:nvPr/>
        </p:nvSpPr>
        <p:spPr>
          <a:xfrm>
            <a:off y="4649787" x="68261"/>
            <a:ext cy="46036" cx="90074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3" name="Shape 123"/>
          <p:cNvSpPr txBox="1"/>
          <p:nvPr/>
        </p:nvSpPr>
        <p:spPr>
          <a:xfrm>
            <a:off y="4773612" x="68261"/>
            <a:ext cy="47625" cx="90074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y="6172200" x="914400"/>
            <a:ext cy="4572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5" name="Shape 135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6" name="Shape 14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" name="Shape 14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" name="Shape 15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" name="Shape 16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" name="Shape 28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1"/>
    <p:sldLayoutId id="2147483650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5" name="Shape 45"/>
          <p:cNvGrpSpPr/>
          <p:nvPr/>
        </p:nvGrpSpPr>
        <p:grpSpPr>
          <a:xfrm>
            <a:off y="60325" x="60325"/>
            <a:ext cy="6711949" cx="9028112"/>
            <a:chOff y="60325" x="60325"/>
            <a:chExt cy="6711949" cx="9028112"/>
          </a:xfrm>
        </p:grpSpPr>
        <p:sp>
          <p:nvSpPr>
            <p:cNvPr id="46" name="Shape 46"/>
            <p:cNvSpPr/>
            <p:nvPr/>
          </p:nvSpPr>
          <p:spPr>
            <a:xfrm>
              <a:off y="60325" x="60325"/>
              <a:ext cy="6711949" cx="902811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47" name="Shape 47"/>
            <p:cNvSpPr txBox="1"/>
            <p:nvPr/>
          </p:nvSpPr>
          <p:spPr>
            <a:xfrm>
              <a:off y="166686" x="161925"/>
              <a:ext cy="6499224" cx="88201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 txBox="1"/>
          <p:nvPr/>
        </p:nvSpPr>
        <p:spPr>
          <a:xfrm rot="10800000" flipH="1">
            <a:off y="2376486" x="69850"/>
            <a:ext cy="92074" cx="901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/>
        </p:nvSpPr>
        <p:spPr>
          <a:xfrm>
            <a:off y="2341561" x="69850"/>
            <a:ext cy="46036" cx="901382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0" name="Shape 50"/>
          <p:cNvSpPr txBox="1"/>
          <p:nvPr/>
        </p:nvSpPr>
        <p:spPr>
          <a:xfrm>
            <a:off y="2468561" x="68261"/>
            <a:ext cy="46036" cx="9015412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y="6172200" x="800100"/>
            <a:ext cy="4572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1" name="Shape 61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3" name="Shape 73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7" name="Shape 87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7" name="Shape 97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6" name="Shape 10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7" name="Shape 10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8" name="Shape 108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media/image17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4"/><Relationship Target="../media/image19.jpg" Type="http://schemas.openxmlformats.org/officeDocument/2006/relationships/image" Id="rId3"/><Relationship Target="../media/image62.png" Type="http://schemas.openxmlformats.org/officeDocument/2006/relationships/image" Id="rId9"/><Relationship Target="../media/image22.jpg" Type="http://schemas.openxmlformats.org/officeDocument/2006/relationships/image" Id="rId6"/><Relationship Target="../media/image31.png" Type="http://schemas.openxmlformats.org/officeDocument/2006/relationships/image" Id="rId5"/><Relationship Target="../media/image24.jpg" Type="http://schemas.openxmlformats.org/officeDocument/2006/relationships/image" Id="rId8"/><Relationship Target="../media/image23.png" Type="http://schemas.openxmlformats.org/officeDocument/2006/relationships/image" Id="rId7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media/image38.jpg" Type="http://schemas.openxmlformats.org/officeDocument/2006/relationships/image" Id="rId12"/><Relationship Target="../slideLayouts/slideLayout2.xml" Type="http://schemas.openxmlformats.org/officeDocument/2006/relationships/slideLayout" Id="rId1"/><Relationship Target="../media/image39.jpg" Type="http://schemas.openxmlformats.org/officeDocument/2006/relationships/image" Id="rId13"/><Relationship Target="../media/image28.png" Type="http://schemas.openxmlformats.org/officeDocument/2006/relationships/image" Id="rId4"/><Relationship Target="../media/image34.jpg" Type="http://schemas.openxmlformats.org/officeDocument/2006/relationships/image" Id="rId10"/><Relationship Target="../media/image27.png" Type="http://schemas.openxmlformats.org/officeDocument/2006/relationships/image" Id="rId3"/><Relationship Target="../media/image36.jpg" Type="http://schemas.openxmlformats.org/officeDocument/2006/relationships/image" Id="rId11"/><Relationship Target="../media/image33.jpg" Type="http://schemas.openxmlformats.org/officeDocument/2006/relationships/image" Id="rId9"/><Relationship Target="../media/image29.png" Type="http://schemas.openxmlformats.org/officeDocument/2006/relationships/image" Id="rId6"/><Relationship Target="../media/image30.png" Type="http://schemas.openxmlformats.org/officeDocument/2006/relationships/image" Id="rId5"/><Relationship Target="../media/image32.jpg" Type="http://schemas.openxmlformats.org/officeDocument/2006/relationships/image" Id="rId8"/><Relationship Target="../media/image37.pn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6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jpg" Type="http://schemas.openxmlformats.org/officeDocument/2006/relationships/image" Id="rId4"/><Relationship Target="../media/image43.png" Type="http://schemas.openxmlformats.org/officeDocument/2006/relationships/image" Id="rId3"/><Relationship Target="../media/image45.jpg" Type="http://schemas.openxmlformats.org/officeDocument/2006/relationships/image" Id="rId9"/><Relationship Target="../media/image42.jpg" Type="http://schemas.openxmlformats.org/officeDocument/2006/relationships/image" Id="rId6"/><Relationship Target="../media/image41.jpg" Type="http://schemas.openxmlformats.org/officeDocument/2006/relationships/image" Id="rId5"/><Relationship Target="../media/image47.jpg" Type="http://schemas.openxmlformats.org/officeDocument/2006/relationships/image" Id="rId8"/><Relationship Target="../media/image44.jpg" Type="http://schemas.openxmlformats.org/officeDocument/2006/relationships/image" Id="rId7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3.jpg" Type="http://schemas.openxmlformats.org/officeDocument/2006/relationships/image" Id="rId10"/><Relationship Target="../media/image48.jpg" Type="http://schemas.openxmlformats.org/officeDocument/2006/relationships/image" Id="rId4"/><Relationship Target="../media/image56.jpg" Type="http://schemas.openxmlformats.org/officeDocument/2006/relationships/image" Id="rId11"/><Relationship Target="../media/image54.png" Type="http://schemas.openxmlformats.org/officeDocument/2006/relationships/image" Id="rId3"/><Relationship Target="../media/image52.jpg" Type="http://schemas.openxmlformats.org/officeDocument/2006/relationships/image" Id="rId9"/><Relationship Target="../media/image50.jpg" Type="http://schemas.openxmlformats.org/officeDocument/2006/relationships/image" Id="rId6"/><Relationship Target="../media/image49.jpg" Type="http://schemas.openxmlformats.org/officeDocument/2006/relationships/image" Id="rId5"/><Relationship Target="../media/image55.jpg" Type="http://schemas.openxmlformats.org/officeDocument/2006/relationships/image" Id="rId8"/><Relationship Target="../media/image51.jpg" Type="http://schemas.openxmlformats.org/officeDocument/2006/relationships/image" Id="rId7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8.jpg" Type="http://schemas.openxmlformats.org/officeDocument/2006/relationships/image" Id="rId10"/><Relationship Target="../media/image66.png" Type="http://schemas.openxmlformats.org/officeDocument/2006/relationships/image" Id="rId4"/><Relationship Target="../media/image61.jpg" Type="http://schemas.openxmlformats.org/officeDocument/2006/relationships/image" Id="rId11"/><Relationship Target="../media/image63.png" Type="http://schemas.openxmlformats.org/officeDocument/2006/relationships/image" Id="rId3"/><Relationship Target="../media/image59.jpg" Type="http://schemas.openxmlformats.org/officeDocument/2006/relationships/image" Id="rId9"/><Relationship Target="../media/image57.jpg" Type="http://schemas.openxmlformats.org/officeDocument/2006/relationships/image" Id="rId6"/><Relationship Target="../media/image65.png" Type="http://schemas.openxmlformats.org/officeDocument/2006/relationships/image" Id="rId5"/><Relationship Target="../media/image60.jpg" Type="http://schemas.openxmlformats.org/officeDocument/2006/relationships/image" Id="rId8"/><Relationship Target="../media/image72.pn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4.jpg" Type="http://schemas.openxmlformats.org/officeDocument/2006/relationships/image" Id="rId4"/><Relationship Target="../media/image17.jpg" Type="http://schemas.openxmlformats.org/officeDocument/2006/relationships/image" Id="rId3"/><Relationship Target="../media/image70.jpg" Type="http://schemas.openxmlformats.org/officeDocument/2006/relationships/image" Id="rId9"/><Relationship Target="../media/image69.jpg" Type="http://schemas.openxmlformats.org/officeDocument/2006/relationships/image" Id="rId6"/><Relationship Target="../media/image67.jpg" Type="http://schemas.openxmlformats.org/officeDocument/2006/relationships/image" Id="rId5"/><Relationship Target="../media/image68.jpg" Type="http://schemas.openxmlformats.org/officeDocument/2006/relationships/image" Id="rId8"/><Relationship Target="../media/image84.png" Type="http://schemas.openxmlformats.org/officeDocument/2006/relationships/image" Id="rId7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76.jpg" Type="http://schemas.openxmlformats.org/officeDocument/2006/relationships/image" Id="rId10"/><Relationship Target="../media/image75.png" Type="http://schemas.openxmlformats.org/officeDocument/2006/relationships/image" Id="rId4"/><Relationship Target="../media/image79.png" Type="http://schemas.openxmlformats.org/officeDocument/2006/relationships/image" Id="rId11"/><Relationship Target="../media/image19.jpg" Type="http://schemas.openxmlformats.org/officeDocument/2006/relationships/image" Id="rId3"/><Relationship Target="../media/image78.png" Type="http://schemas.openxmlformats.org/officeDocument/2006/relationships/image" Id="rId9"/><Relationship Target="../media/image71.jpg" Type="http://schemas.openxmlformats.org/officeDocument/2006/relationships/image" Id="rId6"/><Relationship Target="../media/image77.png" Type="http://schemas.openxmlformats.org/officeDocument/2006/relationships/image" Id="rId5"/><Relationship Target="../media/image74.jpg" Type="http://schemas.openxmlformats.org/officeDocument/2006/relationships/image" Id="rId8"/><Relationship Target="../media/image73.jpg" Type="http://schemas.openxmlformats.org/officeDocument/2006/relationships/image" Id="rId7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80.jpg" Type="http://schemas.openxmlformats.org/officeDocument/2006/relationships/image" Id="rId4"/><Relationship Target="../media/image86.png" Type="http://schemas.openxmlformats.org/officeDocument/2006/relationships/image" Id="rId3"/><Relationship Target="../media/image81.jpg" Type="http://schemas.openxmlformats.org/officeDocument/2006/relationships/image" Id="rId6"/><Relationship Target="../media/image83.jpg" Type="http://schemas.openxmlformats.org/officeDocument/2006/relationships/image" Id="rId5"/><Relationship Target="../media/image85.jpg" Type="http://schemas.openxmlformats.org/officeDocument/2006/relationships/image" Id="rId8"/><Relationship Target="../media/image82.jp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10"/><Relationship Target="../media/image04.jpg" Type="http://schemas.openxmlformats.org/officeDocument/2006/relationships/image" Id="rId4"/><Relationship Target="../media/image03.jpg" Type="http://schemas.openxmlformats.org/officeDocument/2006/relationships/image" Id="rId3"/><Relationship Target="../media/image01.jpg" Type="http://schemas.openxmlformats.org/officeDocument/2006/relationships/image" Id="rId9"/><Relationship Target="../media/image00.jpg" Type="http://schemas.openxmlformats.org/officeDocument/2006/relationships/image" Id="rId6"/><Relationship Target="../media/image25.png" Type="http://schemas.openxmlformats.org/officeDocument/2006/relationships/image" Id="rId5"/><Relationship Target="../media/image02.jpg" Type="http://schemas.openxmlformats.org/officeDocument/2006/relationships/image" Id="rId8"/><Relationship Target="../media/image14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4"/><Relationship Target="../media/image13.jpg" Type="http://schemas.openxmlformats.org/officeDocument/2006/relationships/image" Id="rId3"/><Relationship Target="../media/image15.png" Type="http://schemas.openxmlformats.org/officeDocument/2006/relationships/image" Id="rId6"/><Relationship Target="../media/image12.jpg" Type="http://schemas.openxmlformats.org/officeDocument/2006/relationships/image" Id="rId5"/><Relationship Target="../media/image16.jp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7" name="Shape 157"/>
          <p:cNvSpPr txBox="1"/>
          <p:nvPr>
            <p:ph type="ctrTitle"/>
          </p:nvPr>
        </p:nvSpPr>
        <p:spPr>
          <a:xfrm>
            <a:off y="1506537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Об’єкти, їх властивості та класифікація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Співставте об’єкти реальної дійсності та їх позначення, назвіть їх. Придумайте та обговоріть позначки до інших об’єктів малюнка.</a:t>
            </a:r>
          </a:p>
        </p:txBody>
      </p:sp>
      <p:sp>
        <p:nvSpPr>
          <p:cNvPr id="232" name="Shape 232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3" name="Shape 233"/>
          <p:cNvSpPr/>
          <p:nvPr/>
        </p:nvSpPr>
        <p:spPr>
          <a:xfrm>
            <a:off y="2924175" x="2124075"/>
            <a:ext cy="3209925" cx="4829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Знайди об’єкт, колір якого не червоний, а форма – не квадрат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Вкажи, які кольори та форму має цей об’єкт.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Придумай стислу назву для кожного значка. Яку дію можна виконати із цими об’єктами в робочому зошиті?</a:t>
            </a:r>
          </a:p>
        </p:txBody>
      </p:sp>
      <p:sp>
        <p:nvSpPr>
          <p:cNvPr id="240" name="Shape 240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1" name="Shape 241"/>
          <p:cNvSpPr/>
          <p:nvPr/>
        </p:nvSpPr>
        <p:spPr>
          <a:xfrm>
            <a:off y="2565400" x="1914525"/>
            <a:ext cy="1295400" cx="1295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2" name="Shape 242"/>
          <p:cNvSpPr/>
          <p:nvPr/>
        </p:nvSpPr>
        <p:spPr>
          <a:xfrm>
            <a:off y="2565400" x="4722812"/>
            <a:ext cy="1487486" cx="1450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43" name="Shape 243"/>
          <p:cNvSpPr/>
          <p:nvPr/>
        </p:nvSpPr>
        <p:spPr>
          <a:xfrm>
            <a:off y="2492375" x="3209925"/>
            <a:ext cy="1512887" cx="15128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44" name="Shape 244"/>
          <p:cNvSpPr/>
          <p:nvPr/>
        </p:nvSpPr>
        <p:spPr>
          <a:xfrm>
            <a:off y="2349500" x="257175"/>
            <a:ext cy="1655761" cx="16573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45" name="Shape 245"/>
          <p:cNvSpPr/>
          <p:nvPr/>
        </p:nvSpPr>
        <p:spPr>
          <a:xfrm>
            <a:off y="2565400" x="6162675"/>
            <a:ext cy="1616075" cx="143986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46" name="Shape 246"/>
          <p:cNvSpPr/>
          <p:nvPr/>
        </p:nvSpPr>
        <p:spPr>
          <a:xfrm>
            <a:off y="2349500" x="7531100"/>
            <a:ext cy="2087562" cx="16129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Класифікація об’єктів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2547936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Класифікація об’єктів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1447800" x="914400"/>
            <a:ext cy="4572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Учні 5-А класу		Довідкова література</a:t>
            </a:r>
          </a:p>
          <a:p>
            <a:pPr algn="l" rtl="0" lvl="1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статтю		               за формою подання матеріалу</a:t>
            </a:r>
          </a:p>
          <a:p>
            <a:pPr algn="l" rtl="0" lvl="1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роком народження</a:t>
            </a:r>
          </a:p>
        </p:txBody>
      </p:sp>
      <p:sp>
        <p:nvSpPr>
          <p:cNvPr id="259" name="Shape 259"/>
          <p:cNvSpPr/>
          <p:nvPr/>
        </p:nvSpPr>
        <p:spPr>
          <a:xfrm>
            <a:off y="4581525" x="3132136"/>
            <a:ext cy="1905000" cx="1219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y="2997200" x="1835150"/>
            <a:ext cy="1638300" cx="12096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1" name="Shape 261"/>
          <p:cNvSpPr/>
          <p:nvPr/>
        </p:nvSpPr>
        <p:spPr>
          <a:xfrm>
            <a:off y="2924175" x="971550"/>
            <a:ext cy="1847850" cx="1133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62" name="Shape 262"/>
          <p:cNvSpPr/>
          <p:nvPr/>
        </p:nvSpPr>
        <p:spPr>
          <a:xfrm>
            <a:off y="2997200" x="2843211"/>
            <a:ext cy="1714500" cx="10953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63" name="Shape 263"/>
          <p:cNvSpPr/>
          <p:nvPr/>
        </p:nvSpPr>
        <p:spPr>
          <a:xfrm>
            <a:off y="4581525" x="611187"/>
            <a:ext cy="1638300" cx="26860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64" name="Shape 264"/>
          <p:cNvSpPr/>
          <p:nvPr/>
        </p:nvSpPr>
        <p:spPr>
          <a:xfrm>
            <a:off y="2565400" x="4932362"/>
            <a:ext cy="1684336" cx="12954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65" name="Shape 265"/>
          <p:cNvSpPr/>
          <p:nvPr/>
        </p:nvSpPr>
        <p:spPr>
          <a:xfrm>
            <a:off y="2565400" x="6372225"/>
            <a:ext cy="1611312" cx="117792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66" name="Shape 266"/>
          <p:cNvSpPr/>
          <p:nvPr/>
        </p:nvSpPr>
        <p:spPr>
          <a:xfrm>
            <a:off y="2565400" x="7667625"/>
            <a:ext cy="1655762" cx="116046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67" name="Shape 267"/>
          <p:cNvSpPr/>
          <p:nvPr/>
        </p:nvSpPr>
        <p:spPr>
          <a:xfrm>
            <a:off y="4437062" x="7524750"/>
            <a:ext cy="1879600" cx="1439861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68" name="Shape 268"/>
          <p:cNvSpPr/>
          <p:nvPr/>
        </p:nvSpPr>
        <p:spPr>
          <a:xfrm>
            <a:off y="4413250" x="4643437"/>
            <a:ext cy="1928811" cx="1296986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69" name="Shape 269"/>
          <p:cNvSpPr/>
          <p:nvPr/>
        </p:nvSpPr>
        <p:spPr>
          <a:xfrm>
            <a:off y="4437062" x="6011862"/>
            <a:ext cy="1876425" cx="1439861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Класифікація об’єктів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447800" x="914400"/>
            <a:ext cy="514984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Зошити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Вид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лінійку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клітинку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Призначення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класних робіт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домашніх робіт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контрольних робіт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Кількість сторінок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18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24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36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60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</a:p>
          <a:p>
            <a:pPr algn="l" rtl="0" lvl="2" marR="0" indent="0" marL="0">
              <a:lnSpc>
                <a:spcPct val="80000"/>
              </a:lnSpc>
              <a:buClr>
                <a:srgbClr val="B3B3C4"/>
              </a:buClr>
              <a:buSzPct val="83333"/>
              <a:buFont typeface="Arial"/>
              <a:buChar char="•"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96</a:t>
            </a:r>
          </a:p>
        </p:txBody>
      </p:sp>
      <p:sp>
        <p:nvSpPr>
          <p:cNvPr id="276" name="Shape 276"/>
          <p:cNvSpPr/>
          <p:nvPr/>
        </p:nvSpPr>
        <p:spPr>
          <a:xfrm>
            <a:off y="2060575" x="4859337"/>
            <a:ext cy="3744911" cx="37449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Запитання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можуть об'єкти однієї групи в деякій класифікації мати різні значення якої-небудь властивості? Наведіть приклади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можуть об'єкти однієї групи в деякій класифікації мати різні набори властивостей? Наведіть приклади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Визначте властивість, за значенням якої проведено класифікацію, якщо утворились такі групи об'єктів: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Футбольні м'ячі, тенісні м'ячі, баскетбольні м'ячі, регбійні м'ячі;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Продуктові магазини, магазини продуктових товарів, універсальні магазини;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Підручники для 5 класу, підручники для 6 класу, підручники для 7 класу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Оповідання, повісті, романи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Портрети, натюрморти, пейзажі</a:t>
            </a:r>
          </a:p>
          <a:p>
            <a:pPr algn="l" rtl="0" lvl="1" marR="0" indent="0" marL="0">
              <a:lnSpc>
                <a:spcPct val="8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Ноутбуки, нетбуки, планшети, комунікатори</a:t>
            </a:r>
          </a:p>
        </p:txBody>
      </p:sp>
      <p:sp>
        <p:nvSpPr>
          <p:cNvPr id="289" name="Shape 289"/>
          <p:cNvSpPr/>
          <p:nvPr/>
        </p:nvSpPr>
        <p:spPr>
          <a:xfrm>
            <a:off y="5445125" x="395287"/>
            <a:ext cy="1079500" cx="10810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0" name="Shape 290"/>
          <p:cNvSpPr/>
          <p:nvPr/>
        </p:nvSpPr>
        <p:spPr>
          <a:xfrm rot="-3840000">
            <a:off y="5116511" x="2509837"/>
            <a:ext cy="1363662" cx="10715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1" name="Shape 291"/>
          <p:cNvSpPr/>
          <p:nvPr/>
        </p:nvSpPr>
        <p:spPr>
          <a:xfrm>
            <a:off y="5778500" x="1692275"/>
            <a:ext cy="1079500" cx="1079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92" name="Shape 292"/>
          <p:cNvSpPr/>
          <p:nvPr/>
        </p:nvSpPr>
        <p:spPr>
          <a:xfrm>
            <a:off y="5157787" x="1187450"/>
            <a:ext cy="889000" cx="11350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93" name="Shape 293"/>
          <p:cNvSpPr/>
          <p:nvPr/>
        </p:nvSpPr>
        <p:spPr>
          <a:xfrm>
            <a:off y="5157787" x="4643437"/>
            <a:ext cy="1414461" cx="116204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94" name="Shape 294"/>
          <p:cNvSpPr/>
          <p:nvPr/>
        </p:nvSpPr>
        <p:spPr>
          <a:xfrm>
            <a:off y="5157787" x="5867400"/>
            <a:ext cy="1436687" cx="180816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95" name="Shape 295"/>
          <p:cNvSpPr/>
          <p:nvPr/>
        </p:nvSpPr>
        <p:spPr>
          <a:xfrm>
            <a:off y="5157787" x="7742236"/>
            <a:ext cy="1439861" cx="100488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Виконайте класифікацію об'єктів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Олівці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Годинники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Учні школи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Місяці року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Іменники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Твори мистецтва</a:t>
            </a:r>
          </a:p>
        </p:txBody>
      </p:sp>
      <p:sp>
        <p:nvSpPr>
          <p:cNvPr id="302" name="Shape 302"/>
          <p:cNvSpPr/>
          <p:nvPr/>
        </p:nvSpPr>
        <p:spPr>
          <a:xfrm>
            <a:off y="1989136" x="5940425"/>
            <a:ext cy="1368424" cx="1368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3" name="Shape 303"/>
          <p:cNvSpPr/>
          <p:nvPr/>
        </p:nvSpPr>
        <p:spPr>
          <a:xfrm>
            <a:off y="836612" x="7239000"/>
            <a:ext cy="5657850" cx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4" name="Shape 304"/>
          <p:cNvSpPr/>
          <p:nvPr/>
        </p:nvSpPr>
        <p:spPr>
          <a:xfrm>
            <a:off y="3933825" x="5867400"/>
            <a:ext cy="1179511" cx="12969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5" name="Shape 305"/>
          <p:cNvSpPr/>
          <p:nvPr/>
        </p:nvSpPr>
        <p:spPr>
          <a:xfrm>
            <a:off y="5157787" x="5940425"/>
            <a:ext cy="1439862" cx="14398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06" name="Shape 306"/>
          <p:cNvSpPr/>
          <p:nvPr/>
        </p:nvSpPr>
        <p:spPr>
          <a:xfrm>
            <a:off y="5229225" x="4067175"/>
            <a:ext cy="1447799" cx="14477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07" name="Shape 307"/>
          <p:cNvSpPr/>
          <p:nvPr/>
        </p:nvSpPr>
        <p:spPr>
          <a:xfrm>
            <a:off y="4868862" x="2051050"/>
            <a:ext cy="1793874" cx="17938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08" name="Shape 308"/>
          <p:cNvSpPr/>
          <p:nvPr/>
        </p:nvSpPr>
        <p:spPr>
          <a:xfrm>
            <a:off y="1916111" x="3924300"/>
            <a:ext cy="1905000" cx="115252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09" name="Shape 309"/>
          <p:cNvSpPr/>
          <p:nvPr/>
        </p:nvSpPr>
        <p:spPr>
          <a:xfrm>
            <a:off y="4846637" x="323850"/>
            <a:ext cy="1800224" cx="180022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310" name="Shape 310"/>
          <p:cNvSpPr/>
          <p:nvPr/>
        </p:nvSpPr>
        <p:spPr>
          <a:xfrm>
            <a:off y="4005262" x="4140200"/>
            <a:ext cy="1195386" cx="1214437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Під час класифікації за значенням якої властивості можуть потрапити до однієї групи такі об'єкти: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Київ, Москва, Варшава;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Літак, птах, метелик;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Огірок, ялинка, трава</a:t>
            </a:r>
          </a:p>
        </p:txBody>
      </p:sp>
      <p:sp>
        <p:nvSpPr>
          <p:cNvPr id="317" name="Shape 317"/>
          <p:cNvSpPr/>
          <p:nvPr/>
        </p:nvSpPr>
        <p:spPr>
          <a:xfrm>
            <a:off y="3716337" x="2555875"/>
            <a:ext cy="2663824" cx="2663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8" name="Shape 318"/>
          <p:cNvSpPr/>
          <p:nvPr/>
        </p:nvSpPr>
        <p:spPr>
          <a:xfrm>
            <a:off y="5057775" x="1908175"/>
            <a:ext cy="1800225" cx="20399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19" name="Shape 319"/>
          <p:cNvSpPr/>
          <p:nvPr/>
        </p:nvSpPr>
        <p:spPr>
          <a:xfrm>
            <a:off y="4076700" x="250825"/>
            <a:ext cy="2298700" cx="22764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20" name="Shape 320"/>
          <p:cNvSpPr/>
          <p:nvPr/>
        </p:nvSpPr>
        <p:spPr>
          <a:xfrm>
            <a:off y="4652962" x="6804025"/>
            <a:ext cy="1295399" cx="20050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21" name="Shape 321"/>
          <p:cNvSpPr/>
          <p:nvPr/>
        </p:nvSpPr>
        <p:spPr>
          <a:xfrm>
            <a:off y="5157787" x="5724525"/>
            <a:ext cy="1533525" cx="100171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22" name="Shape 322"/>
          <p:cNvSpPr/>
          <p:nvPr/>
        </p:nvSpPr>
        <p:spPr>
          <a:xfrm>
            <a:off y="4797425" x="6804025"/>
            <a:ext cy="1800224" cx="206851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23" name="Shape 323"/>
          <p:cNvSpPr/>
          <p:nvPr/>
        </p:nvSpPr>
        <p:spPr>
          <a:xfrm>
            <a:off y="2349500" x="4859337"/>
            <a:ext cy="1223962" cx="163353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24" name="Shape 324"/>
          <p:cNvSpPr/>
          <p:nvPr/>
        </p:nvSpPr>
        <p:spPr>
          <a:xfrm>
            <a:off y="2708275" x="6659561"/>
            <a:ext cy="1152524" cx="1538287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325" name="Shape 325"/>
          <p:cNvSpPr/>
          <p:nvPr/>
        </p:nvSpPr>
        <p:spPr>
          <a:xfrm>
            <a:off y="3644900" x="5508625"/>
            <a:ext cy="1152524" cx="1814512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кожному з наведених прикладів указано 4 об'єкти. Три з них увійшли до однієї групи в деякій класифікації, а один – зайвий. Укажіть, за якою властивістю виконувалася класифікація в кожному прикладі та який об'єкт зайвий.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Дніпро, Південний Буг, Амазонка, Ворскла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Хмельницький, Дніпропетровськ, Харків, Кривий Ріг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Україна, Росія, Болгарія, США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Стіл, диван, вікно, шафа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Об’єкт та його властивості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2547936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1447800" x="914400"/>
            <a:ext cy="1693862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Обговоріть, на які групи можна розділити об’єкти на малюнку. Скільки таких груп можна утворити? За якими властивостями ви об’єднували об’єкти у групи?</a:t>
            </a:r>
          </a:p>
        </p:txBody>
      </p:sp>
      <p:sp>
        <p:nvSpPr>
          <p:cNvPr id="338" name="Shape 338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9" name="Shape 339"/>
          <p:cNvSpPr/>
          <p:nvPr/>
        </p:nvSpPr>
        <p:spPr>
          <a:xfrm>
            <a:off y="3141661" x="2339975"/>
            <a:ext cy="647700" cx="647700"/>
          </a:xfrm>
          <a:prstGeom prst="ellipse">
            <a:avLst/>
          </a:prstGeom>
          <a:solidFill>
            <a:srgbClr val="C0BEAF"/>
          </a:solidFill>
          <a:ln w="12700" cap="rnd">
            <a:solidFill>
              <a:srgbClr val="8C8B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0" name="Shape 340"/>
          <p:cNvSpPr txBox="1"/>
          <p:nvPr/>
        </p:nvSpPr>
        <p:spPr>
          <a:xfrm>
            <a:off y="3141661" x="3348037"/>
            <a:ext cy="647700" cx="647700"/>
          </a:xfrm>
          <a:prstGeom prst="rect">
            <a:avLst/>
          </a:prstGeom>
          <a:solidFill>
            <a:schemeClr val="accent1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1" name="Shape 341"/>
          <p:cNvSpPr/>
          <p:nvPr/>
        </p:nvSpPr>
        <p:spPr>
          <a:xfrm>
            <a:off y="3141661" x="4356100"/>
            <a:ext cy="682625" cx="79216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w="12700" cap="rnd">
            <a:solidFill>
              <a:srgbClr val="8095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2" name="Shape 342"/>
          <p:cNvSpPr/>
          <p:nvPr/>
        </p:nvSpPr>
        <p:spPr>
          <a:xfrm>
            <a:off y="3141661" x="5435600"/>
            <a:ext cy="719136" cx="720724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FF99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3" name="Shape 343"/>
          <p:cNvSpPr/>
          <p:nvPr/>
        </p:nvSpPr>
        <p:spPr>
          <a:xfrm>
            <a:off y="3994150" x="3348037"/>
            <a:ext cy="647700" cx="647700"/>
          </a:xfrm>
          <a:prstGeom prst="ellipse">
            <a:avLst/>
          </a:prstGeom>
          <a:solidFill>
            <a:schemeClr val="accent1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4" name="Shape 344"/>
          <p:cNvSpPr txBox="1"/>
          <p:nvPr/>
        </p:nvSpPr>
        <p:spPr>
          <a:xfrm>
            <a:off y="3981450" x="2339975"/>
            <a:ext cy="647700" cx="647700"/>
          </a:xfrm>
          <a:prstGeom prst="rect">
            <a:avLst/>
          </a:prstGeom>
          <a:solidFill>
            <a:srgbClr val="C0BEAF"/>
          </a:solidFill>
          <a:ln w="12700" cap="rnd">
            <a:solidFill>
              <a:srgbClr val="8C8B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5" name="Shape 345"/>
          <p:cNvSpPr/>
          <p:nvPr/>
        </p:nvSpPr>
        <p:spPr>
          <a:xfrm>
            <a:off y="5732462" x="2339975"/>
            <a:ext cy="684211" cx="792162"/>
          </a:xfrm>
          <a:prstGeom prst="triangle">
            <a:avLst>
              <a:gd fmla="val 50000" name="adj"/>
            </a:avLst>
          </a:prstGeom>
          <a:solidFill>
            <a:srgbClr val="C0BEAF"/>
          </a:solidFill>
          <a:ln w="12700" cap="rnd">
            <a:solidFill>
              <a:srgbClr val="8C8B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6" name="Shape 346"/>
          <p:cNvSpPr/>
          <p:nvPr/>
        </p:nvSpPr>
        <p:spPr>
          <a:xfrm>
            <a:off y="4821237" x="2339975"/>
            <a:ext cy="720724" cx="719136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C0BEAF"/>
          </a:solidFill>
          <a:ln w="12700" cap="rnd">
            <a:solidFill>
              <a:srgbClr val="8C8B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7" name="Shape 347"/>
          <p:cNvSpPr/>
          <p:nvPr/>
        </p:nvSpPr>
        <p:spPr>
          <a:xfrm>
            <a:off y="4846637" x="3348037"/>
            <a:ext cy="682625" cx="7921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8" name="Shape 348"/>
          <p:cNvSpPr/>
          <p:nvPr/>
        </p:nvSpPr>
        <p:spPr>
          <a:xfrm>
            <a:off y="4003675" x="4356100"/>
            <a:ext cy="720724" cx="720724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2"/>
          </a:solidFill>
          <a:ln w="12700" cap="rnd">
            <a:solidFill>
              <a:srgbClr val="8095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9" name="Shape 349"/>
          <p:cNvSpPr/>
          <p:nvPr/>
        </p:nvSpPr>
        <p:spPr>
          <a:xfrm>
            <a:off y="4905375" x="4500562"/>
            <a:ext cy="647700" cx="647700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rgbClr val="8095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0" name="Shape 350"/>
          <p:cNvSpPr txBox="1"/>
          <p:nvPr/>
        </p:nvSpPr>
        <p:spPr>
          <a:xfrm>
            <a:off y="4905375" x="5508625"/>
            <a:ext cy="647700" cx="647700"/>
          </a:xfrm>
          <a:prstGeom prst="rect">
            <a:avLst/>
          </a:prstGeom>
          <a:solidFill>
            <a:srgbClr val="FFFF99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1" name="Shape 351"/>
          <p:cNvSpPr/>
          <p:nvPr/>
        </p:nvSpPr>
        <p:spPr>
          <a:xfrm>
            <a:off y="4041775" x="5435600"/>
            <a:ext cy="682625" cx="792162"/>
          </a:xfrm>
          <a:prstGeom prst="triangle">
            <a:avLst>
              <a:gd fmla="val 50000" name="adj"/>
            </a:avLst>
          </a:prstGeom>
          <a:solidFill>
            <a:srgbClr val="FFFF99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2" name="Shape 352"/>
          <p:cNvSpPr/>
          <p:nvPr/>
        </p:nvSpPr>
        <p:spPr>
          <a:xfrm>
            <a:off y="5732462" x="3419475"/>
            <a:ext cy="720724" cx="720724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3" name="Shape 353"/>
          <p:cNvSpPr/>
          <p:nvPr/>
        </p:nvSpPr>
        <p:spPr>
          <a:xfrm>
            <a:off y="5805487" x="5508625"/>
            <a:ext cy="647700" cx="647700"/>
          </a:xfrm>
          <a:prstGeom prst="ellipse">
            <a:avLst/>
          </a:prstGeom>
          <a:solidFill>
            <a:srgbClr val="FFFF99"/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4" name="Shape 354"/>
          <p:cNvSpPr txBox="1"/>
          <p:nvPr/>
        </p:nvSpPr>
        <p:spPr>
          <a:xfrm>
            <a:off y="5805487" x="4500562"/>
            <a:ext cy="647700" cx="647700"/>
          </a:xfrm>
          <a:prstGeom prst="rect">
            <a:avLst/>
          </a:prstGeom>
          <a:solidFill>
            <a:schemeClr val="accent2"/>
          </a:solidFill>
          <a:ln w="12700" cap="rnd">
            <a:solidFill>
              <a:srgbClr val="8095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Обговоріть, чому дерево на малюнку спочатку має 4 гілки. Які чотири групи об’єктів на ньому відображені? Значення яких властивостей є спільними для об’єктів на кожній гілці, а яких – відмінними?</a:t>
            </a:r>
          </a:p>
        </p:txBody>
      </p:sp>
      <p:sp>
        <p:nvSpPr>
          <p:cNvPr id="361" name="Shape 361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2" name="Shape 362"/>
          <p:cNvSpPr/>
          <p:nvPr/>
        </p:nvSpPr>
        <p:spPr>
          <a:xfrm>
            <a:off y="3429000" x="3348037"/>
            <a:ext cy="1295400" cx="1289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3" name="Shape 363"/>
          <p:cNvSpPr/>
          <p:nvPr/>
        </p:nvSpPr>
        <p:spPr>
          <a:xfrm rot="2519999">
            <a:off y="5356225" x="7364411"/>
            <a:ext cy="655636" cx="12715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64" name="Shape 364"/>
          <p:cNvSpPr/>
          <p:nvPr/>
        </p:nvSpPr>
        <p:spPr>
          <a:xfrm>
            <a:off y="3789362" x="6227762"/>
            <a:ext cy="1036636" cx="158591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65" name="Shape 365"/>
          <p:cNvSpPr/>
          <p:nvPr/>
        </p:nvSpPr>
        <p:spPr>
          <a:xfrm>
            <a:off y="3789362" x="1187450"/>
            <a:ext cy="1368424" cx="136842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66" name="Shape 366"/>
          <p:cNvSpPr/>
          <p:nvPr/>
        </p:nvSpPr>
        <p:spPr>
          <a:xfrm>
            <a:off y="3644900" x="4787900"/>
            <a:ext cy="895350" cx="11572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cxnSp>
        <p:nvCxnSpPr>
          <p:cNvPr id="367" name="Shape 367"/>
          <p:cNvCxnSpPr/>
          <p:nvPr/>
        </p:nvCxnSpPr>
        <p:spPr>
          <a:xfrm rot="10800000" flipH="1">
            <a:off y="5589587" x="4716462"/>
            <a:ext cy="647700" cx="2879724"/>
          </a:xfrm>
          <a:prstGeom prst="straightConnector1">
            <a:avLst/>
          </a:prstGeom>
          <a:noFill/>
          <a:ln w="38100" cap="rnd">
            <a:solidFill>
              <a:srgbClr val="FFCC00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68" name="Shape 368"/>
          <p:cNvCxnSpPr/>
          <p:nvPr/>
        </p:nvCxnSpPr>
        <p:spPr>
          <a:xfrm rot="10800000" flipH="1">
            <a:off y="4868862" x="4716462"/>
            <a:ext cy="1368425" cx="1727199"/>
          </a:xfrm>
          <a:prstGeom prst="straightConnector1">
            <a:avLst/>
          </a:prstGeom>
          <a:noFill/>
          <a:ln w="38100" cap="rnd">
            <a:solidFill>
              <a:srgbClr val="C00000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69" name="Shape 369"/>
          <p:cNvCxnSpPr/>
          <p:nvPr/>
        </p:nvCxnSpPr>
        <p:spPr>
          <a:xfrm rot="10800000">
            <a:off y="4941887" x="4643437"/>
            <a:ext cy="1295400" cx="73025"/>
          </a:xfrm>
          <a:prstGeom prst="straightConnector1">
            <a:avLst/>
          </a:prstGeom>
          <a:noFill/>
          <a:ln w="38100" cap="rnd">
            <a:solidFill>
              <a:srgbClr val="57835B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70" name="Shape 370"/>
          <p:cNvCxnSpPr/>
          <p:nvPr/>
        </p:nvCxnSpPr>
        <p:spPr>
          <a:xfrm rot="10800000">
            <a:off y="5589587" x="2700337"/>
            <a:ext cy="647700" cx="2016124"/>
          </a:xfrm>
          <a:prstGeom prst="straightConnector1">
            <a:avLst/>
          </a:prstGeom>
          <a:noFill/>
          <a:ln w="38100" cap="rnd">
            <a:solidFill>
              <a:srgbClr val="92D050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71" name="Shape 371"/>
          <p:cNvCxnSpPr/>
          <p:nvPr/>
        </p:nvCxnSpPr>
        <p:spPr>
          <a:xfrm rot="10800000">
            <a:off y="5157787" x="2484436"/>
            <a:ext cy="431799" cx="215899"/>
          </a:xfrm>
          <a:prstGeom prst="straightConnector1">
            <a:avLst/>
          </a:prstGeom>
          <a:noFill/>
          <a:ln w="38100" cap="rnd">
            <a:solidFill>
              <a:srgbClr val="00B050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72" name="Shape 372"/>
          <p:cNvCxnSpPr/>
          <p:nvPr/>
        </p:nvCxnSpPr>
        <p:spPr>
          <a:xfrm flipH="1">
            <a:off y="5589587" x="2195511"/>
            <a:ext cy="360362" cx="504824"/>
          </a:xfrm>
          <a:prstGeom prst="straightConnector1">
            <a:avLst/>
          </a:prstGeom>
          <a:noFill/>
          <a:ln w="38100" cap="rnd">
            <a:solidFill>
              <a:srgbClr val="66FF33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73" name="Shape 373"/>
          <p:cNvCxnSpPr/>
          <p:nvPr/>
        </p:nvCxnSpPr>
        <p:spPr>
          <a:xfrm rot="10800000" flipH="1">
            <a:off y="4581525" x="4643437"/>
            <a:ext cy="360362" cx="360362"/>
          </a:xfrm>
          <a:prstGeom prst="straightConnector1">
            <a:avLst/>
          </a:prstGeom>
          <a:noFill/>
          <a:ln w="38100" cap="rnd">
            <a:solidFill>
              <a:srgbClr val="D0E0D0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74" name="Shape 374"/>
          <p:cNvCxnSpPr/>
          <p:nvPr/>
        </p:nvCxnSpPr>
        <p:spPr>
          <a:xfrm rot="10800000">
            <a:off y="4724400" x="4284662"/>
            <a:ext cy="217487" cx="358775"/>
          </a:xfrm>
          <a:prstGeom prst="straightConnector1">
            <a:avLst/>
          </a:prstGeom>
          <a:noFill/>
          <a:ln w="38100" cap="rnd">
            <a:solidFill>
              <a:srgbClr val="0070C0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375" name="Shape 375"/>
          <p:cNvSpPr/>
          <p:nvPr/>
        </p:nvSpPr>
        <p:spPr>
          <a:xfrm>
            <a:off y="5229225" x="539750"/>
            <a:ext cy="1292225" cx="165576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Визнач властивості та їх значення, за якими об’єкти об’єднали у групи</a:t>
            </a:r>
          </a:p>
        </p:txBody>
      </p:sp>
      <p:sp>
        <p:nvSpPr>
          <p:cNvPr id="382" name="Shape 382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383" name="Shape 383"/>
          <p:cNvGraphicFramePr/>
          <p:nvPr/>
        </p:nvGraphicFramePr>
        <p:xfrm>
          <a:off y="2349500" x="6111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{777D1C2A-3F63-4C88-BFEC-FB372FBF943D}</a:tableStyleId>
              </a:tblPr>
              <a:tblGrid>
                <a:gridCol w="2736850"/>
                <a:gridCol w="2735250"/>
                <a:gridCol w="2736850"/>
              </a:tblGrid>
              <a:tr h="4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Властивість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Значення властивості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18526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18526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384" name="Shape 384"/>
          <p:cNvSpPr/>
          <p:nvPr/>
        </p:nvSpPr>
        <p:spPr>
          <a:xfrm>
            <a:off y="3500437" x="611187"/>
            <a:ext cy="839786" cx="12239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5" name="Shape 385"/>
          <p:cNvSpPr/>
          <p:nvPr/>
        </p:nvSpPr>
        <p:spPr>
          <a:xfrm>
            <a:off y="2565400" x="1042987"/>
            <a:ext cy="1131886" cx="16017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6" name="Shape 386"/>
          <p:cNvSpPr/>
          <p:nvPr/>
        </p:nvSpPr>
        <p:spPr>
          <a:xfrm>
            <a:off y="4005262" x="1763711"/>
            <a:ext cy="576261" cx="1206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87" name="Shape 387"/>
          <p:cNvSpPr/>
          <p:nvPr/>
        </p:nvSpPr>
        <p:spPr>
          <a:xfrm>
            <a:off y="3068636" x="2124075"/>
            <a:ext cy="1209674" cx="115252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88" name="Shape 388"/>
          <p:cNvSpPr/>
          <p:nvPr/>
        </p:nvSpPr>
        <p:spPr>
          <a:xfrm>
            <a:off y="5589587" x="539750"/>
            <a:ext cy="1000124" cx="10001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89" name="Shape 389"/>
          <p:cNvSpPr/>
          <p:nvPr/>
        </p:nvSpPr>
        <p:spPr>
          <a:xfrm>
            <a:off y="4868862" x="2124075"/>
            <a:ext cy="906462" cx="98742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90" name="Shape 390"/>
          <p:cNvSpPr/>
          <p:nvPr/>
        </p:nvSpPr>
        <p:spPr>
          <a:xfrm>
            <a:off y="4797425" x="971550"/>
            <a:ext cy="779462" cx="8636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391" name="Shape 391"/>
          <p:cNvSpPr/>
          <p:nvPr/>
        </p:nvSpPr>
        <p:spPr>
          <a:xfrm>
            <a:off y="5589587" x="1547812"/>
            <a:ext cy="1008062" cx="1008062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свого комп’ютера Галинка вирішила купити нову клавіатуру та мишу. В магазині їй запропонували 2 моделі клавіатури та 3 моделі миші, які підходили Галинці за ціною. Скільки можливо різних варіантів покупки Галинки?</a:t>
            </a:r>
          </a:p>
        </p:txBody>
      </p:sp>
      <p:sp>
        <p:nvSpPr>
          <p:cNvPr id="398" name="Shape 398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9" name="Shape 399"/>
          <p:cNvSpPr/>
          <p:nvPr/>
        </p:nvSpPr>
        <p:spPr>
          <a:xfrm>
            <a:off y="4797425" x="250825"/>
            <a:ext cy="1800225" cx="3086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0" name="Shape 400"/>
          <p:cNvSpPr/>
          <p:nvPr/>
        </p:nvSpPr>
        <p:spPr>
          <a:xfrm>
            <a:off y="3500437" x="395287"/>
            <a:ext cy="1512887" cx="30241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01" name="Shape 401"/>
          <p:cNvSpPr/>
          <p:nvPr/>
        </p:nvSpPr>
        <p:spPr>
          <a:xfrm>
            <a:off y="3573462" x="3995737"/>
            <a:ext cy="1800225" cx="20288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02" name="Shape 402"/>
          <p:cNvSpPr/>
          <p:nvPr/>
        </p:nvSpPr>
        <p:spPr>
          <a:xfrm>
            <a:off y="3716337" x="6516687"/>
            <a:ext cy="1614487" cx="187324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03" name="Shape 403"/>
          <p:cNvSpPr/>
          <p:nvPr/>
        </p:nvSpPr>
        <p:spPr>
          <a:xfrm>
            <a:off y="4943475" x="5580062"/>
            <a:ext cy="1914524" cx="19145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Об’єкти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Предмети, явища і процеси, які реально існують і розглядаються як єдине ціле</a:t>
            </a:r>
          </a:p>
        </p:txBody>
      </p:sp>
      <p:sp>
        <p:nvSpPr>
          <p:cNvPr id="170" name="Shape 170"/>
          <p:cNvSpPr/>
          <p:nvPr/>
        </p:nvSpPr>
        <p:spPr>
          <a:xfrm>
            <a:off y="2420936" x="323850"/>
            <a:ext cy="2016125" cx="28924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y="2349500" x="6156325"/>
            <a:ext cy="2640012" cx="2641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2" name="Shape 172"/>
          <p:cNvSpPr/>
          <p:nvPr/>
        </p:nvSpPr>
        <p:spPr>
          <a:xfrm>
            <a:off y="4652962" x="250825"/>
            <a:ext cy="1817687" cx="28082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3" name="Shape 173"/>
          <p:cNvSpPr/>
          <p:nvPr/>
        </p:nvSpPr>
        <p:spPr>
          <a:xfrm>
            <a:off y="2349500" x="3924300"/>
            <a:ext cy="1365250" cx="14287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74" name="Shape 174"/>
          <p:cNvSpPr/>
          <p:nvPr/>
        </p:nvSpPr>
        <p:spPr>
          <a:xfrm>
            <a:off y="5084762" x="7451725"/>
            <a:ext cy="1519236" cx="138271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75" name="Shape 175"/>
          <p:cNvSpPr/>
          <p:nvPr/>
        </p:nvSpPr>
        <p:spPr>
          <a:xfrm>
            <a:off y="3573462" x="3348037"/>
            <a:ext cy="1584325" cx="241141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76" name="Shape 176"/>
          <p:cNvSpPr/>
          <p:nvPr/>
        </p:nvSpPr>
        <p:spPr>
          <a:xfrm>
            <a:off y="5157787" x="3276600"/>
            <a:ext cy="1536700" cx="230346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77" name="Shape 177"/>
          <p:cNvSpPr/>
          <p:nvPr/>
        </p:nvSpPr>
        <p:spPr>
          <a:xfrm>
            <a:off y="5661025" x="5724525"/>
            <a:ext cy="836612" cx="150177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Властивості об’єктів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Відомості про об’єкт, за якими його можна охарактеризувати</a:t>
            </a:r>
          </a:p>
        </p:txBody>
      </p:sp>
      <p:graphicFrame>
        <p:nvGraphicFramePr>
          <p:cNvPr id="184" name="Shape 184"/>
          <p:cNvGraphicFramePr/>
          <p:nvPr/>
        </p:nvGraphicFramePr>
        <p:xfrm>
          <a:off y="2349500" x="4683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{F1C39B0E-E6F4-4ED3-8945-C1FB38A56FFE}</a:tableStyleId>
              </a:tblPr>
              <a:tblGrid>
                <a:gridCol w="2590800"/>
                <a:gridCol w="2590800"/>
                <a:gridCol w="2590800"/>
              </a:tblGrid>
              <a:tr h="639750">
                <a:tc rowSpan="6"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Учень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Властивості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Значення властивостей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3EDE4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Ім’я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Василь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698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Прізвище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Семченко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народження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 січня 2003 року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Зріст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160 см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698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Маса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51 кг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Колір волосся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каштановий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Колір очей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карі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Адреса проживання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Вул.Каштанова, 34, 12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Клас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5-А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185" name="Shape 185"/>
          <p:cNvSpPr/>
          <p:nvPr/>
        </p:nvSpPr>
        <p:spPr>
          <a:xfrm>
            <a:off y="3284537" x="900112"/>
            <a:ext cy="2070100" cx="13573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190" name="Shape 190"/>
          <p:cNvGraphicFramePr/>
          <p:nvPr/>
        </p:nvGraphicFramePr>
        <p:xfrm>
          <a:off y="404812" x="2508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{A8F47394-BCE1-495D-8132-93359D3D8C4B}</a:tableStyleId>
              </a:tblPr>
              <a:tblGrid>
                <a:gridCol w="2903525"/>
                <a:gridCol w="3721100"/>
                <a:gridCol w="2087550"/>
              </a:tblGrid>
              <a:tr h="639750">
                <a:tc rowSpan="6"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Країна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Властивості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Значення властивостей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3EDE4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Ім’я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Україна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698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проголошення незалежності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 серпня 1991 р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Площа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604 тис. кв. км.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Довжина кордону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7590 км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698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Чисельність населення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47 млн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Кольори на прапорі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Синій, жовтий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Наявність виходу до моря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Так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191" name="Shape 191"/>
          <p:cNvSpPr/>
          <p:nvPr/>
        </p:nvSpPr>
        <p:spPr>
          <a:xfrm>
            <a:off y="1125537" x="395287"/>
            <a:ext cy="1866900" cx="2733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192" name="Shape 192"/>
          <p:cNvGraphicFramePr/>
          <p:nvPr/>
        </p:nvGraphicFramePr>
        <p:xfrm>
          <a:off y="3860800" x="179386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{A2CE106F-8952-4182-9A44-8FC560C24C43}</a:tableStyleId>
              </a:tblPr>
              <a:tblGrid>
                <a:gridCol w="2927350"/>
                <a:gridCol w="2925750"/>
                <a:gridCol w="2927350"/>
              </a:tblGrid>
              <a:tr h="371475">
                <a:tc rowSpan="6"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Дощ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Властивості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Значення властивостей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2"/>
                    </a:solidFill>
                  </a:tcPr>
                </a:tc>
              </a:tr>
              <a:tr h="3698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Місце проходження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4EC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м.Львів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4ECE4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F2F6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 вересня 2013 року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F2F6F2"/>
                    </a:solidFill>
                  </a:tcPr>
                </a:tc>
              </a:tr>
              <a:tr h="3698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Час початку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4EC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год 28 хв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4ECE4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Тривалість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F2F6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 хвилин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F2F6F2"/>
                    </a:solidFill>
                  </a:tcPr>
                </a:tc>
              </a:tr>
              <a:tr h="371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Час закінчення</a:t>
                      </a:r>
                    </a:p>
                  </a:txBody>
                  <a:tcPr marR="0" marB="0" marT="0" marL="0">
                    <a:lnL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4EC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 год 03 хв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4ECE4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Кількість опадів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F2F6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 мм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F2F6F2"/>
                    </a:solidFill>
                  </a:tcPr>
                </a:tc>
              </a:tr>
            </a:tbl>
          </a:graphicData>
        </a:graphic>
      </p:graphicFrame>
      <p:sp>
        <p:nvSpPr>
          <p:cNvPr id="193" name="Shape 193"/>
          <p:cNvSpPr/>
          <p:nvPr/>
        </p:nvSpPr>
        <p:spPr>
          <a:xfrm>
            <a:off y="4581525" x="1187450"/>
            <a:ext cy="1219200" cx="1219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Зміна властивостей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результаті дій об’єкта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результаті дії інших об’єктів</a:t>
            </a:r>
          </a:p>
        </p:txBody>
      </p:sp>
      <p:sp>
        <p:nvSpPr>
          <p:cNvPr id="200" name="Shape 200"/>
          <p:cNvSpPr/>
          <p:nvPr/>
        </p:nvSpPr>
        <p:spPr>
          <a:xfrm>
            <a:off y="2924175" x="684212"/>
            <a:ext cy="3190875" cx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1" name="Shape 201"/>
          <p:cNvSpPr/>
          <p:nvPr/>
        </p:nvSpPr>
        <p:spPr>
          <a:xfrm>
            <a:off y="2852736" x="5580062"/>
            <a:ext cy="3384550" cx="2895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не менше трьох властивостей об'єктів 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місто, автомобіль, комп'ютер, клавіша клавіатури, класна дошка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і три значення кожної з властивостей.</a:t>
            </a:r>
          </a:p>
        </p:txBody>
      </p:sp>
      <p:sp>
        <p:nvSpPr>
          <p:cNvPr id="208" name="Shape 208"/>
          <p:cNvSpPr/>
          <p:nvPr/>
        </p:nvSpPr>
        <p:spPr>
          <a:xfrm>
            <a:off y="2708275" x="468312"/>
            <a:ext cy="1916111" cx="35385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9" name="Shape 209"/>
          <p:cNvSpPr/>
          <p:nvPr/>
        </p:nvSpPr>
        <p:spPr>
          <a:xfrm>
            <a:off y="5075237" x="827087"/>
            <a:ext cy="1782762" cx="2971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0" name="Shape 210"/>
          <p:cNvSpPr/>
          <p:nvPr/>
        </p:nvSpPr>
        <p:spPr>
          <a:xfrm>
            <a:off y="3789362" x="4140200"/>
            <a:ext cy="1800224" cx="20097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1" name="Shape 211"/>
          <p:cNvSpPr/>
          <p:nvPr/>
        </p:nvSpPr>
        <p:spPr>
          <a:xfrm>
            <a:off y="2924175" x="6300787"/>
            <a:ext cy="654049" cx="25193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2" name="Shape 212"/>
          <p:cNvSpPr/>
          <p:nvPr/>
        </p:nvSpPr>
        <p:spPr>
          <a:xfrm>
            <a:off y="4797425" x="6227762"/>
            <a:ext cy="1800224" cx="26971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Улітку класну кімнату відремонтували. Значення яких її властивостей не змінилися, а яких – могли змінитися?</a:t>
            </a:r>
          </a:p>
        </p:txBody>
      </p:sp>
      <p:sp>
        <p:nvSpPr>
          <p:cNvPr id="219" name="Shape 219"/>
          <p:cNvSpPr/>
          <p:nvPr/>
        </p:nvSpPr>
        <p:spPr>
          <a:xfrm>
            <a:off y="3141661" x="2987675"/>
            <a:ext cy="2539999" cx="33845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зміни значень властивостей об'єкта в результаті дії самого об'єкта.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зміни значень властивостей об'єкта в результаті дії над об'єктом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2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Theme">
  <a:themeElements>
    <a:clrScheme name="1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Theme">
  <a:themeElements>
    <a:clrScheme name="3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Theme">
  <a:themeElements>
    <a:clrScheme name="10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Theme">
  <a:themeElements>
    <a:clrScheme name="4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ustom Theme">
  <a:themeElements>
    <a:clrScheme name="6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7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9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5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8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